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63" r:id="rId2"/>
    <p:sldId id="387" r:id="rId3"/>
    <p:sldId id="388" r:id="rId4"/>
    <p:sldId id="378" r:id="rId5"/>
    <p:sldId id="385" r:id="rId6"/>
    <p:sldId id="386" r:id="rId7"/>
    <p:sldId id="389" r:id="rId8"/>
    <p:sldId id="364" r:id="rId9"/>
  </p:sldIdLst>
  <p:sldSz cx="10693400" cy="7561263"/>
  <p:notesSz cx="6797675" cy="9926638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FFFF"/>
    <a:srgbClr val="777777"/>
    <a:srgbClr val="9933FF"/>
    <a:srgbClr val="FF66CC"/>
    <a:srgbClr val="FF9900"/>
    <a:srgbClr val="33CCFF"/>
    <a:srgbClr val="00CC00"/>
    <a:srgbClr val="4D4D4D"/>
    <a:srgbClr val="FBD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2" autoAdjust="0"/>
    <p:restoredTop sz="94660"/>
  </p:normalViewPr>
  <p:slideViewPr>
    <p:cSldViewPr>
      <p:cViewPr>
        <p:scale>
          <a:sx n="80" d="100"/>
          <a:sy n="80" d="100"/>
        </p:scale>
        <p:origin x="-984" y="-12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800-app005\anthill\NDFLiASV\2017\&#1057;&#1042;\&#1050;&#1086;&#1083;&#1083;&#1077;&#1075;&#1080;&#1080;\&#1087;&#1091;&#1073;&#1083;&#1080;&#1095;&#1085;&#1099;&#1077;%20&#1089;&#1083;&#1091;&#1096;&#1072;&#1085;&#1080;&#1103;\1800_&#1087;&#1086;&#1083;&#1085;&#1086;&#1090;&#1072;_&#1087;&#1088;&#1077;&#1076;&#1089;&#1090;&#1072;&#1074;&#1083;&#1077;&#1085;&#1080;&#1103;_&#1088;&#1072;&#1089;&#1095;&#1077;&#1090;&#1086;&#1074;%20&#1079;&#1072;%20&#1075;&#1086;&#1076;%202017%20&#1085;&#1072;%2021.02.18.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800-app005\anthill\NDFLiASV\2017\&#1057;&#1042;\&#1050;&#1086;&#1083;&#1083;&#1077;&#1075;&#1080;&#1080;\&#1087;&#1091;&#1073;&#1083;&#1080;&#1095;&#1085;&#1099;&#1077;%20&#1089;&#1083;&#1091;&#1096;&#1072;&#1085;&#1080;&#1103;\&#1041;&#1072;&#1079;&#1099;%20&#1080;%20&#1048;&#1089;&#1095;.%20&#1089;&#1091;&#1084;&#1084;&#1099;%20&#1087;&#1086;%20&#1057;&#1042;_&#1087;&#1086;&#1082;&#1074;&#1072;&#1088;&#1090;&#1072;&#1083;&#1100;&#1085;&#1086;%202017%20&#1085;&#1072;%2016.02.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062602419175634E-3"/>
          <c:y val="0"/>
          <c:w val="0.65090727766359291"/>
          <c:h val="0.945547912167553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326719692912164"/>
          <c:y val="0.23357914544821579"/>
          <c:w val="0.4278323795160317"/>
          <c:h val="0.54753003817277757"/>
        </c:manualLayout>
      </c:layout>
      <c:overlay val="0"/>
      <c:txPr>
        <a:bodyPr/>
        <a:lstStyle/>
        <a:p>
          <a:pPr rtl="0"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858229225624107E-2"/>
          <c:y val="7.8533496013699772E-2"/>
          <c:w val="0.76114694605236344"/>
          <c:h val="0.882527822039943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50"/>
          </c:dPt>
          <c:dLbls>
            <c:dLbl>
              <c:idx val="0"/>
              <c:layout>
                <c:manualLayout>
                  <c:x val="0.37187665937380537"/>
                  <c:y val="-0.37952355573831548"/>
                </c:manualLayout>
              </c:layout>
              <c:tx>
                <c:rich>
                  <a:bodyPr/>
                  <a:lstStyle/>
                  <a:p>
                    <a:r>
                      <a:rPr lang="ru-RU" sz="1700" b="1" dirty="0" smtClean="0"/>
                      <a:t>Количество плательщиков,</a:t>
                    </a:r>
                    <a:r>
                      <a:rPr lang="ru-RU" sz="1700" b="1" baseline="0" dirty="0" smtClean="0"/>
                      <a:t> успешно представивших РСВ за расчетный период 2017 год </a:t>
                    </a:r>
                    <a:r>
                      <a:rPr lang="en-US" sz="2000" b="1" dirty="0" smtClean="0"/>
                      <a:t>35303</a:t>
                    </a:r>
                    <a:r>
                      <a:rPr lang="ru-RU" sz="2000" b="1" dirty="0" smtClean="0"/>
                      <a:t> – 100%</a:t>
                    </a:r>
                    <a:endParaRPr lang="ru-RU" sz="2000" b="1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0.26236482254377685"/>
                  <c:y val="1.3743064216361281E-2"/>
                </c:manualLayout>
              </c:layout>
              <c:tx>
                <c:rich>
                  <a:bodyPr/>
                  <a:lstStyle/>
                  <a:p>
                    <a:r>
                      <a:rPr lang="ru-RU" sz="1700" b="1" dirty="0" smtClean="0"/>
                      <a:t>Количество расчетов, по которым плательщиками получен отказ в приеме              </a:t>
                    </a:r>
                    <a:r>
                      <a:rPr lang="en-US" sz="2000" b="1" dirty="0" smtClean="0"/>
                      <a:t>37</a:t>
                    </a:r>
                    <a:r>
                      <a:rPr lang="ru-RU" sz="2000" b="1" dirty="0"/>
                      <a:t>2</a:t>
                    </a:r>
                    <a:r>
                      <a:rPr lang="ru-RU" sz="2000" b="1" baseline="0" dirty="0"/>
                      <a:t> -</a:t>
                    </a:r>
                    <a:r>
                      <a:rPr lang="en-US" sz="2000" b="1" dirty="0"/>
                      <a:t> 1%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</c:dLbls>
          <c:cat>
            <c:strRef>
              <c:f>Лист2!$A$1:$B$2</c:f>
              <c:strCache>
                <c:ptCount val="2"/>
                <c:pt idx="1">
                  <c:v>Количество расчетов, по которым плательщиками получен отказ в приеме расчета за год 2017 </c:v>
                </c:pt>
              </c:strCache>
            </c:strRef>
          </c:cat>
          <c:val>
            <c:numRef>
              <c:f>Лист2!$A$3:$B$3</c:f>
              <c:numCache>
                <c:formatCode>General</c:formatCode>
                <c:ptCount val="2"/>
                <c:pt idx="0">
                  <c:v>35303</c:v>
                </c:pt>
                <c:pt idx="1">
                  <c:v>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30574299530384"/>
          <c:y val="0.18713420731029887"/>
          <c:w val="0.65641915699553255"/>
          <c:h val="0.63984112876347077"/>
        </c:manualLayout>
      </c:layout>
      <c:pie3DChart>
        <c:varyColors val="1"/>
        <c:ser>
          <c:idx val="0"/>
          <c:order val="0"/>
          <c:tx>
            <c:strRef>
              <c:f>Лист2!$B$9</c:f>
              <c:strCache>
                <c:ptCount val="1"/>
                <c:pt idx="0">
                  <c:v>Количество плательщиков привлеченных к ответственности соглано пункту 1 ст. 119 Налогового Кодекса РФ "Непредставление расчета по страховым взносам"  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7"/>
          </c:dPt>
          <c:dLbls>
            <c:dLbl>
              <c:idx val="0"/>
              <c:layout>
                <c:manualLayout>
                  <c:x val="2.7861643067851501E-2"/>
                  <c:y val="-0.5135373847350294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Количество плательщиков НЕ представивших расчет,</a:t>
                    </a:r>
                    <a:r>
                      <a:rPr lang="ru-RU" sz="1600" baseline="0" dirty="0" smtClean="0"/>
                      <a:t> всего            </a:t>
                    </a:r>
                  </a:p>
                  <a:p>
                    <a:r>
                      <a:rPr lang="ru-RU" sz="2000" dirty="0" smtClean="0"/>
                      <a:t>8 095 100%</a:t>
                    </a:r>
                    <a:endParaRPr lang="ru-RU" sz="20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83299598655705E-2"/>
                  <c:y val="0.1320958782357515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Количество плательщиков привлеченных к ответственности </a:t>
                    </a:r>
                    <a:r>
                      <a:rPr lang="ru-RU" sz="1600" dirty="0" err="1" smtClean="0"/>
                      <a:t>согла</a:t>
                    </a:r>
                    <a:r>
                      <a:rPr lang="en-US" sz="1600" dirty="0" smtClean="0"/>
                      <a:t>c</a:t>
                    </a:r>
                    <a:r>
                      <a:rPr lang="ru-RU" sz="1600" dirty="0" smtClean="0"/>
                      <a:t>но п. </a:t>
                    </a:r>
                    <a:r>
                      <a:rPr lang="ru-RU" sz="1600" dirty="0"/>
                      <a:t>1 ст. 119 </a:t>
                    </a:r>
                    <a:r>
                      <a:rPr lang="ru-RU" sz="1600" dirty="0" smtClean="0"/>
                      <a:t>НК  РФ за непредставление </a:t>
                    </a:r>
                    <a:r>
                      <a:rPr lang="ru-RU" sz="1600" dirty="0"/>
                      <a:t>расчета по страховым взносам"  
</a:t>
                    </a:r>
                    <a:r>
                      <a:rPr lang="en-US" sz="2000" dirty="0" smtClean="0"/>
                      <a:t>3421 - 42</a:t>
                    </a:r>
                    <a:r>
                      <a:rPr lang="ru-RU" sz="2000" dirty="0" smtClean="0"/>
                      <a:t>%</a:t>
                    </a:r>
                    <a:endParaRPr lang="ru-RU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Лист2!$A$9:$B$9</c:f>
              <c:strCache>
                <c:ptCount val="2"/>
                <c:pt idx="0">
                  <c:v>Количество плательщиков НЕ представивших расчет по страховым взносам  за расчетный период 2017 год </c:v>
                </c:pt>
                <c:pt idx="1">
                  <c:v>Количество плательщиков привлеченных к ответственности соглано пункту 1 ст. 119 Налогового Кодекса РФ "Непредставление расчета по страховым взносам"  </c:v>
                </c:pt>
              </c:strCache>
            </c:strRef>
          </c:cat>
          <c:val>
            <c:numRef>
              <c:f>Лист2!$A$10:$B$10</c:f>
              <c:numCache>
                <c:formatCode>#,##0</c:formatCode>
                <c:ptCount val="2"/>
                <c:pt idx="0">
                  <c:v>8095</c:v>
                </c:pt>
                <c:pt idx="1">
                  <c:v>3421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7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8408224002047E-2"/>
          <c:y val="6.8154853359040674E-2"/>
          <c:w val="0.89961847673490825"/>
          <c:h val="0.807524703698803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016786013675248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 </a:t>
                    </a:r>
                    <a:r>
                      <a:rPr lang="ru-RU" sz="1800" b="1" dirty="0"/>
                      <a:t>41 </a:t>
                    </a:r>
                    <a:r>
                      <a:rPr lang="ru-RU" sz="1800" b="1" dirty="0" smtClean="0"/>
                      <a:t>410 </a:t>
                    </a:r>
                    <a:r>
                      <a:rPr lang="ru-RU" sz="1800" b="1" dirty="0" err="1" smtClean="0"/>
                      <a:t>млн.руб</a:t>
                    </a:r>
                    <a:r>
                      <a:rPr lang="ru-RU" sz="18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/>
                      <a:t>44 </a:t>
                    </a:r>
                    <a:r>
                      <a:rPr lang="en-US" sz="1800" b="1" smtClean="0"/>
                      <a:t>281</a:t>
                    </a:r>
                    <a:r>
                      <a:rPr lang="ru-RU" sz="1800" b="1" smtClean="0"/>
                      <a:t> млн.руб.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Поступление страховых взносов в 2016 году</c:v>
                </c:pt>
                <c:pt idx="1">
                  <c:v>Поступление страховых взносов в 2017 году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41410</c:v>
                </c:pt>
                <c:pt idx="1">
                  <c:v>44281.347999999998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8"/>
        <c:gapDepth val="318"/>
        <c:shape val="box"/>
        <c:axId val="102392192"/>
        <c:axId val="102393728"/>
        <c:axId val="0"/>
      </c:bar3DChart>
      <c:catAx>
        <c:axId val="10239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2393728"/>
        <c:crosses val="autoZero"/>
        <c:auto val="1"/>
        <c:lblAlgn val="ctr"/>
        <c:lblOffset val="100"/>
        <c:noMultiLvlLbl val="0"/>
      </c:catAx>
      <c:valAx>
        <c:axId val="102393728"/>
        <c:scaling>
          <c:orientation val="minMax"/>
          <c:max val="45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102392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43748857301069E-2"/>
          <c:y val="2.9882795569478312E-2"/>
          <c:w val="0.90704936984254592"/>
          <c:h val="0.89028238052727315"/>
        </c:manualLayout>
      </c:layout>
      <c:line3D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0.1234083133370133"/>
                  <c:y val="4.9221378946978929E-2"/>
                </c:manualLayout>
              </c:layout>
              <c:tx>
                <c:rich>
                  <a:bodyPr/>
                  <a:lstStyle/>
                  <a:p>
                    <a:pPr>
                      <a:defRPr sz="1700" b="1"/>
                    </a:pPr>
                    <a:r>
                      <a:rPr lang="en-US" sz="1700" dirty="0"/>
                      <a:t>39 </a:t>
                    </a:r>
                    <a:r>
                      <a:rPr lang="en-US" sz="1700" dirty="0" smtClean="0"/>
                      <a:t>920.9</a:t>
                    </a:r>
                    <a:r>
                      <a:rPr lang="ru-RU" sz="1700" dirty="0" smtClean="0"/>
                      <a:t> </a:t>
                    </a:r>
                    <a:r>
                      <a:rPr lang="ru-RU" sz="1700" dirty="0" err="1" smtClean="0"/>
                      <a:t>млн.руб</a:t>
                    </a:r>
                    <a:r>
                      <a:rPr lang="ru-RU" sz="1700" dirty="0" smtClean="0"/>
                      <a:t>.</a:t>
                    </a:r>
                    <a:endParaRPr lang="en-US" sz="16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667756795066933E-2"/>
                  <c:y val="-3.9711471664405751E-2"/>
                </c:manualLayout>
              </c:layout>
              <c:tx>
                <c:rich>
                  <a:bodyPr/>
                  <a:lstStyle/>
                  <a:p>
                    <a:r>
                      <a:rPr lang="en-US" sz="1700" dirty="0"/>
                      <a:t>44 </a:t>
                    </a:r>
                    <a:r>
                      <a:rPr lang="en-US" sz="1700" dirty="0" smtClean="0"/>
                      <a:t>835.0</a:t>
                    </a:r>
                    <a:r>
                      <a:rPr lang="ru-RU" sz="1700" dirty="0" smtClean="0"/>
                      <a:t> </a:t>
                    </a:r>
                    <a:r>
                      <a:rPr lang="ru-RU" sz="1700" dirty="0" err="1" smtClean="0"/>
                      <a:t>млн.руб</a:t>
                    </a:r>
                    <a:r>
                      <a:rPr lang="ru-RU" sz="1700" dirty="0" smtClean="0"/>
                      <a:t>.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964885056167634E-2"/>
                  <c:y val="4.8536243145384808E-2"/>
                </c:manualLayout>
              </c:layout>
              <c:tx>
                <c:rich>
                  <a:bodyPr/>
                  <a:lstStyle/>
                  <a:p>
                    <a:r>
                      <a:rPr lang="en-US" sz="1700" dirty="0"/>
                      <a:t>43 </a:t>
                    </a:r>
                    <a:r>
                      <a:rPr lang="en-US" sz="1700" dirty="0" smtClean="0"/>
                      <a:t>710.9</a:t>
                    </a:r>
                    <a:r>
                      <a:rPr lang="ru-RU" sz="1700" dirty="0" smtClean="0"/>
                      <a:t> </a:t>
                    </a:r>
                    <a:r>
                      <a:rPr lang="ru-RU" sz="1700" dirty="0" err="1" smtClean="0"/>
                      <a:t>млн.руб</a:t>
                    </a:r>
                    <a:r>
                      <a:rPr lang="ru-RU" sz="1700" dirty="0" smtClean="0"/>
                      <a:t>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219596772712045E-2"/>
                  <c:y val="-6.3979593237098162E-2"/>
                </c:manualLayout>
              </c:layout>
              <c:tx>
                <c:rich>
                  <a:bodyPr/>
                  <a:lstStyle/>
                  <a:p>
                    <a:r>
                      <a:rPr lang="en-US" sz="1700" dirty="0"/>
                      <a:t>45 </a:t>
                    </a:r>
                    <a:r>
                      <a:rPr lang="en-US" sz="1700" dirty="0" smtClean="0"/>
                      <a:t>055.0</a:t>
                    </a:r>
                    <a:r>
                      <a:rPr lang="ru-RU" sz="1700" dirty="0" smtClean="0"/>
                      <a:t> </a:t>
                    </a:r>
                    <a:r>
                      <a:rPr lang="ru-RU" sz="1700" dirty="0" err="1" smtClean="0"/>
                      <a:t>млн.руб</a:t>
                    </a:r>
                    <a:r>
                      <a:rPr lang="ru-RU" sz="1700" dirty="0" smtClean="0"/>
                      <a:t>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Лист1!$A$2:$D$2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Лист1!$A$3:$D$3</c:f>
              <c:numCache>
                <c:formatCode>#,##0.0</c:formatCode>
                <c:ptCount val="4"/>
                <c:pt idx="0">
                  <c:v>39920.908000000003</c:v>
                </c:pt>
                <c:pt idx="1">
                  <c:v>44835.025999999998</c:v>
                </c:pt>
                <c:pt idx="2">
                  <c:v>43710.877999999997</c:v>
                </c:pt>
                <c:pt idx="3">
                  <c:v>45055.017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38464"/>
        <c:axId val="45440000"/>
        <c:axId val="43888128"/>
      </c:line3DChart>
      <c:catAx>
        <c:axId val="4543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5440000"/>
        <c:crosses val="autoZero"/>
        <c:auto val="1"/>
        <c:lblAlgn val="ctr"/>
        <c:lblOffset val="100"/>
        <c:noMultiLvlLbl val="0"/>
      </c:catAx>
      <c:valAx>
        <c:axId val="45440000"/>
        <c:scaling>
          <c:orientation val="minMax"/>
          <c:max val="46000"/>
          <c:min val="3900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5438464"/>
        <c:crosses val="autoZero"/>
        <c:crossBetween val="between"/>
        <c:majorUnit val="1000"/>
      </c:valAx>
      <c:serAx>
        <c:axId val="43888128"/>
        <c:scaling>
          <c:orientation val="minMax"/>
        </c:scaling>
        <c:delete val="1"/>
        <c:axPos val="b"/>
        <c:majorTickMark val="out"/>
        <c:minorTickMark val="none"/>
        <c:tickLblPos val="nextTo"/>
        <c:crossAx val="45440000"/>
      </c:ser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30"/>
      <c:depthPercent val="1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97319169122303E-2"/>
          <c:y val="2.4858757062146894E-2"/>
          <c:w val="0.89781779096855197"/>
          <c:h val="0.7856459806930913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Лист1!$A$3:$C$3</c:f>
              <c:strCache>
                <c:ptCount val="3"/>
                <c:pt idx="0">
                  <c:v>Обязательное пенсионное страхование </c:v>
                </c:pt>
                <c:pt idx="1">
                  <c:v>Обязательное медицинское  страхование</c:v>
                </c:pt>
                <c:pt idx="2">
                  <c:v>Фонд социального  страхования </c:v>
                </c:pt>
              </c:strCache>
            </c:strRef>
          </c:cat>
          <c:val>
            <c:numRef>
              <c:f>Лист1!$A$4:$C$4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invertIfNegative val="0"/>
          <c:cat>
            <c:strRef>
              <c:f>Лист1!$A$3:$C$3</c:f>
              <c:strCache>
                <c:ptCount val="3"/>
                <c:pt idx="0">
                  <c:v>Обязательное пенсионное страхование </c:v>
                </c:pt>
                <c:pt idx="1">
                  <c:v>Обязательное медицинское  страхование</c:v>
                </c:pt>
                <c:pt idx="2">
                  <c:v>Фонд социального  страхования </c:v>
                </c:pt>
              </c:strCache>
            </c:strRef>
          </c:cat>
          <c:val>
            <c:numRef>
              <c:f>Лист1!$A$5:$C$5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invertIfNegative val="0"/>
          <c:dLbls>
            <c:dLbl>
              <c:idx val="0"/>
              <c:layout>
                <c:manualLayout>
                  <c:x val="0.11625975556372178"/>
                  <c:y val="3.689078695671515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34 </a:t>
                    </a:r>
                    <a:r>
                      <a:rPr lang="en-US" b="1" dirty="0" smtClean="0"/>
                      <a:t>326.2</a:t>
                    </a:r>
                    <a:r>
                      <a:rPr lang="ru-RU" b="1" dirty="0" smtClean="0"/>
                      <a:t>             </a:t>
                    </a:r>
                  </a:p>
                  <a:p>
                    <a:r>
                      <a:rPr lang="ru-RU" sz="1600" b="1" i="0" u="none" strike="noStrike" baseline="0" dirty="0" smtClean="0">
                        <a:effectLst/>
                      </a:rPr>
                      <a:t>млн. </a:t>
                    </a:r>
                    <a:r>
                      <a:rPr lang="ru-RU" sz="1600" b="1" i="0" u="none" strike="noStrike" baseline="0" dirty="0" err="1" smtClean="0">
                        <a:effectLst/>
                      </a:rPr>
                      <a:t>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879853805417631E-2"/>
                  <c:y val="-2.213550424840962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7 </a:t>
                    </a:r>
                    <a:r>
                      <a:rPr lang="en-US" b="1" dirty="0" smtClean="0"/>
                      <a:t>847.9</a:t>
                    </a:r>
                    <a:r>
                      <a:rPr lang="ru-RU" b="1" dirty="0" smtClean="0"/>
                      <a:t> </a:t>
                    </a:r>
                    <a:r>
                      <a:rPr lang="ru-RU" sz="1600" b="1" i="0" u="none" strike="noStrike" baseline="0" dirty="0" smtClean="0">
                        <a:effectLst/>
                      </a:rPr>
                      <a:t>млн. </a:t>
                    </a:r>
                    <a:r>
                      <a:rPr lang="ru-RU" sz="1600" b="1" i="0" u="none" strike="noStrike" baseline="0" dirty="0" err="1" smtClean="0">
                        <a:effectLst/>
                      </a:rPr>
                      <a:t>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457096409990532E-2"/>
                  <c:y val="-1.102646914898349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708.4</a:t>
                    </a:r>
                    <a:r>
                      <a:rPr lang="ru-RU" b="1" dirty="0" smtClean="0"/>
                      <a:t> </a:t>
                    </a:r>
                    <a:r>
                      <a:rPr lang="ru-RU" sz="1600" b="1" i="0" u="none" strike="noStrike" baseline="0" dirty="0" smtClean="0">
                        <a:effectLst/>
                      </a:rPr>
                      <a:t>млн. </a:t>
                    </a:r>
                    <a:r>
                      <a:rPr lang="ru-RU" sz="1600" b="1" i="0" u="none" strike="noStrike" baseline="0" dirty="0" err="1" smtClean="0">
                        <a:effectLst/>
                      </a:rPr>
                      <a:t>руб</a:t>
                    </a:r>
                    <a:endParaRPr lang="ru-RU" sz="1600" b="1" i="0" u="none" strike="noStrike" baseline="0" dirty="0" smtClean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Лист1!$A$3:$C$3</c:f>
              <c:strCache>
                <c:ptCount val="3"/>
                <c:pt idx="0">
                  <c:v>Обязательное пенсионное страхование </c:v>
                </c:pt>
                <c:pt idx="1">
                  <c:v>Обязательное медицинское  страхование</c:v>
                </c:pt>
                <c:pt idx="2">
                  <c:v>Фонд социального  страхования </c:v>
                </c:pt>
              </c:strCache>
            </c:strRef>
          </c:cat>
          <c:val>
            <c:numRef>
              <c:f>Лист1!$A$6:$C$6</c:f>
              <c:numCache>
                <c:formatCode>#,##0.0</c:formatCode>
                <c:ptCount val="3"/>
                <c:pt idx="0">
                  <c:v>34326.18</c:v>
                </c:pt>
                <c:pt idx="1">
                  <c:v>7847.9210000000003</c:v>
                </c:pt>
                <c:pt idx="2">
                  <c:v>708.375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391872"/>
        <c:axId val="45393408"/>
        <c:axId val="0"/>
      </c:bar3DChart>
      <c:catAx>
        <c:axId val="4539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45393408"/>
        <c:crosses val="autoZero"/>
        <c:auto val="1"/>
        <c:lblAlgn val="ctr"/>
        <c:lblOffset val="100"/>
        <c:noMultiLvlLbl val="0"/>
      </c:catAx>
      <c:valAx>
        <c:axId val="4539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4539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ADAB330-CF65-4492-9ADF-9BD48AF1D3A6}" type="datetimeFigureOut">
              <a:rPr lang="ru-RU"/>
              <a:pPr>
                <a:defRPr/>
              </a:pPr>
              <a:t>27.02.2018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362AF5B-B964-456E-A08C-1E67ED9B5C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753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BB09-5AF8-48B7-BF74-6F53023D1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57B0-8A63-41F3-85FA-AF1B7EBE1F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DDF-A05E-450A-9DD7-0C2CB163C9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B5A4-5712-472E-9FFC-0962F6084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9FB-7B48-47F2-A7A0-E8ACF9AD7B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A2B7-0196-4ADC-B5C3-A604B673F9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A395-2C35-4B48-9D47-49626CD0E1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3BAB-CD03-4A77-86C4-6AACC74EC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E86C-698D-4085-A3BE-0451D727C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CCA36BB-6048-4509-9E86-B4056EE7E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A78D-E6B8-4286-BBF8-A31F9C28AF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3FA512-C4CB-4B09-8E1D-85F21526B3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462557" y="3132559"/>
            <a:ext cx="9780687" cy="252028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Администрирование страховых взносов </a:t>
            </a:r>
            <a:r>
              <a:rPr lang="en-US" sz="3600" dirty="0" smtClean="0"/>
              <a:t>            </a:t>
            </a:r>
            <a:r>
              <a:rPr lang="ru-RU" sz="3600" dirty="0" smtClean="0"/>
              <a:t>в </a:t>
            </a:r>
            <a:r>
              <a:rPr lang="ru-RU" sz="3600" dirty="0"/>
              <a:t>2017 году</a:t>
            </a:r>
            <a:endParaRPr lang="ru-RU" sz="3600" i="1" dirty="0">
              <a:cs typeface="Arial" pitchFamily="34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815615" y="5528065"/>
            <a:ext cx="908939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500" dirty="0" smtClean="0">
                <a:latin typeface="Arial Narrow" pitchFamily="34" charset="0"/>
                <a:cs typeface="Times New Roman" pitchFamily="18" charset="0"/>
              </a:rPr>
              <a:t>Заместитель Руководителя Управления ФНС по Удмуртской Республике </a:t>
            </a:r>
          </a:p>
          <a:p>
            <a:pPr algn="ctr">
              <a:lnSpc>
                <a:spcPct val="150000"/>
              </a:lnSpc>
            </a:pPr>
            <a:r>
              <a:rPr lang="ru-RU" sz="2500" dirty="0" smtClean="0">
                <a:latin typeface="Arial Narrow" pitchFamily="34" charset="0"/>
                <a:cs typeface="Times New Roman" pitchFamily="18" charset="0"/>
              </a:rPr>
              <a:t>Кузнецова Венера </a:t>
            </a:r>
            <a:r>
              <a:rPr lang="ru-RU" sz="2500" dirty="0" err="1" smtClean="0">
                <a:latin typeface="Arial Narrow" pitchFamily="34" charset="0"/>
                <a:cs typeface="Times New Roman" pitchFamily="18" charset="0"/>
              </a:rPr>
              <a:t>Гаптрашидовна</a:t>
            </a:r>
            <a:endParaRPr lang="ru-RU" sz="25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 smtClean="0"/>
              <a:t>Прием расчетов </a:t>
            </a:r>
            <a:r>
              <a:rPr lang="ru-RU" sz="2500" dirty="0" smtClean="0"/>
              <a:t>по страховым взносам за расчетный период 2017 год</a:t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574956"/>
              </p:ext>
            </p:extLst>
          </p:nvPr>
        </p:nvGraphicFramePr>
        <p:xfrm>
          <a:off x="594173" y="1908422"/>
          <a:ext cx="9217024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073261"/>
              </p:ext>
            </p:extLst>
          </p:nvPr>
        </p:nvGraphicFramePr>
        <p:xfrm>
          <a:off x="450156" y="1692399"/>
          <a:ext cx="9145016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840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 smtClean="0"/>
              <a:t>Полнота представления расчетов </a:t>
            </a:r>
            <a:r>
              <a:rPr lang="ru-RU" sz="2500" dirty="0"/>
              <a:t>по страховым взносам  </a:t>
            </a:r>
            <a:r>
              <a:rPr lang="ru-RU" sz="2500" dirty="0" smtClean="0"/>
              <a:t>   </a:t>
            </a:r>
            <a:br>
              <a:rPr lang="ru-RU" sz="2500" dirty="0" smtClean="0"/>
            </a:br>
            <a:r>
              <a:rPr lang="ru-RU" sz="2500" dirty="0" smtClean="0"/>
              <a:t>за </a:t>
            </a:r>
            <a:r>
              <a:rPr lang="ru-RU" sz="2500" dirty="0"/>
              <a:t>расчетный период 2017 год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400780"/>
              </p:ext>
            </p:extLst>
          </p:nvPr>
        </p:nvGraphicFramePr>
        <p:xfrm>
          <a:off x="450156" y="1548383"/>
          <a:ext cx="96490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47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/>
              <a:t>Поступления платежей по страховым </a:t>
            </a:r>
            <a:r>
              <a:rPr lang="ru-RU" sz="2500" dirty="0" smtClean="0"/>
              <a:t>взносам,  администрируемым ФНС России </a:t>
            </a:r>
            <a:r>
              <a:rPr lang="ru-RU" sz="2500" dirty="0"/>
              <a:t>по </a:t>
            </a:r>
            <a:r>
              <a:rPr lang="ru-RU" sz="2500" dirty="0" smtClean="0"/>
              <a:t>итогам 2017 года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98115"/>
              </p:ext>
            </p:extLst>
          </p:nvPr>
        </p:nvGraphicFramePr>
        <p:xfrm>
          <a:off x="378148" y="1548383"/>
          <a:ext cx="9505056" cy="5547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552452"/>
            <a:ext cx="9577064" cy="923923"/>
          </a:xfrm>
        </p:spPr>
        <p:txBody>
          <a:bodyPr/>
          <a:lstStyle/>
          <a:p>
            <a:pPr algn="ctr"/>
            <a:r>
              <a:rPr lang="ru-RU" sz="2500" dirty="0"/>
              <a:t>База для исчисления страховых взносов на обязательное пенсионное страхование за 2017 год  составила 173 521,8 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90628"/>
              </p:ext>
            </p:extLst>
          </p:nvPr>
        </p:nvGraphicFramePr>
        <p:xfrm>
          <a:off x="450156" y="1476375"/>
          <a:ext cx="9433048" cy="5756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02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252239"/>
            <a:ext cx="9001000" cy="1296144"/>
          </a:xfrm>
        </p:spPr>
        <p:txBody>
          <a:bodyPr/>
          <a:lstStyle/>
          <a:p>
            <a:pPr algn="ctr"/>
            <a:r>
              <a:rPr lang="ru-RU" sz="2500" dirty="0" smtClean="0"/>
              <a:t>Исчислено страховых взносов за 2017 год                      </a:t>
            </a:r>
            <a:br>
              <a:rPr lang="ru-RU" sz="2500" dirty="0" smtClean="0"/>
            </a:br>
            <a:r>
              <a:rPr lang="ru-RU" sz="2500" dirty="0" smtClean="0"/>
              <a:t>( в разрезе фондов)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511227"/>
              </p:ext>
            </p:extLst>
          </p:nvPr>
        </p:nvGraphicFramePr>
        <p:xfrm>
          <a:off x="666180" y="1476375"/>
          <a:ext cx="9073008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335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396256"/>
            <a:ext cx="8849171" cy="6699870"/>
          </a:xfrm>
        </p:spPr>
        <p:txBody>
          <a:bodyPr/>
          <a:lstStyle/>
          <a:p>
            <a:pPr marL="0" lvl="0" algn="ctr" eaLnBrk="1" hangingPunct="1">
              <a:spcBef>
                <a:spcPct val="0"/>
              </a:spcBef>
            </a:pPr>
            <a:r>
              <a:rPr lang="ru-RU" sz="2500" u="sng" dirty="0">
                <a:latin typeface="Calibri" pitchFamily="34" charset="0"/>
              </a:rPr>
              <a:t>Основные направления </a:t>
            </a:r>
            <a:endParaRPr lang="en-US" sz="2500" u="sng" dirty="0">
              <a:latin typeface="Calibri" pitchFamily="34" charset="0"/>
            </a:endParaRPr>
          </a:p>
          <a:p>
            <a:pPr marL="0" lvl="0" algn="ctr" eaLnBrk="1" hangingPunct="1">
              <a:spcBef>
                <a:spcPct val="0"/>
              </a:spcBef>
            </a:pPr>
            <a:r>
              <a:rPr lang="ru-RU" sz="2500" u="sng" dirty="0">
                <a:latin typeface="Calibri" pitchFamily="34" charset="0"/>
              </a:rPr>
              <a:t>камерального контроля страховых взносов:</a:t>
            </a:r>
            <a:endParaRPr lang="en-US" sz="2500" u="sng" dirty="0">
              <a:latin typeface="Calibri" pitchFamily="34" charset="0"/>
            </a:endParaRPr>
          </a:p>
          <a:p>
            <a:pPr marL="0" lvl="0" eaLnBrk="1" hangingPunct="1">
              <a:spcBef>
                <a:spcPct val="0"/>
              </a:spcBef>
            </a:pPr>
            <a:endParaRPr lang="ru-RU" sz="1600" dirty="0" smtClean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alibri" pitchFamily="34" charset="0"/>
              </a:rPr>
              <a:t>Полнота </a:t>
            </a:r>
            <a:r>
              <a:rPr lang="ru-RU" sz="2300" dirty="0">
                <a:latin typeface="Calibri" pitchFamily="34" charset="0"/>
              </a:rPr>
              <a:t>представления расчетов по страховым взносам</a:t>
            </a:r>
            <a:r>
              <a:rPr lang="ru-RU" sz="2300" dirty="0" smtClean="0">
                <a:latin typeface="Calibri" pitchFamily="34" charset="0"/>
              </a:rPr>
              <a:t>;</a:t>
            </a: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600" dirty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Привлечение к ответственности (пункт 1 статьи 119 НК РФ, статья 15.5 КоАП) при непредставлении плательщиком Расчета по страховым взносам</a:t>
            </a:r>
            <a:r>
              <a:rPr lang="ru-RU" sz="2300" dirty="0" smtClean="0">
                <a:latin typeface="Calibri" pitchFamily="34" charset="0"/>
              </a:rPr>
              <a:t>;</a:t>
            </a:r>
          </a:p>
          <a:p>
            <a:pPr marL="0" lvl="0" eaLnBrk="1" hangingPunct="1">
              <a:spcBef>
                <a:spcPct val="0"/>
              </a:spcBef>
            </a:pPr>
            <a:endParaRPr lang="ru-RU" sz="1600" dirty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Полнота исчисления налоговой базы по страховым взносам</a:t>
            </a:r>
            <a:r>
              <a:rPr lang="ru-RU" sz="2300" dirty="0" smtClean="0">
                <a:latin typeface="Calibri" pitchFamily="34" charset="0"/>
              </a:rPr>
              <a:t>;</a:t>
            </a:r>
          </a:p>
          <a:p>
            <a:pPr marL="0" lvl="0" eaLnBrk="1" hangingPunct="1">
              <a:spcBef>
                <a:spcPct val="0"/>
              </a:spcBef>
            </a:pPr>
            <a:endParaRPr lang="ru-RU" sz="1600" dirty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Правомерность применения пониженных тарифов и отражения сумм, не облагаемых страховыми взносами</a:t>
            </a:r>
            <a:r>
              <a:rPr lang="ru-RU" sz="2300" dirty="0" smtClean="0">
                <a:latin typeface="Calibri" pitchFamily="34" charset="0"/>
              </a:rPr>
              <a:t>;</a:t>
            </a:r>
          </a:p>
          <a:p>
            <a:pPr marL="0" lvl="0" eaLnBrk="1" hangingPunct="1">
              <a:spcBef>
                <a:spcPct val="0"/>
              </a:spcBef>
            </a:pPr>
            <a:endParaRPr lang="ru-RU" sz="1600" dirty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Проверка сопоставимости показателей внутри Расчета по страховым взносам (по разным видам  страхования), а также с расчетом по форме 6-НДФЛ</a:t>
            </a:r>
            <a:r>
              <a:rPr lang="ru-RU" sz="2300" dirty="0" smtClean="0">
                <a:latin typeface="Calibri" pitchFamily="34" charset="0"/>
              </a:rPr>
              <a:t>;</a:t>
            </a:r>
          </a:p>
          <a:p>
            <a:pPr marL="0" lvl="0" eaLnBrk="1" hangingPunct="1">
              <a:spcBef>
                <a:spcPct val="0"/>
              </a:spcBef>
            </a:pPr>
            <a:endParaRPr lang="ru-RU" sz="1600" dirty="0">
              <a:latin typeface="Calibri" pitchFamily="34" charset="0"/>
            </a:endParaRPr>
          </a:p>
          <a:p>
            <a:pPr marL="457200" lvl="0" indent="-4572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latin typeface="Calibri" pitchFamily="34" charset="0"/>
              </a:rPr>
              <a:t>Проведение комиссий по легализации налоговой базы (НДФЛ и страховые взносы).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0309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1044575"/>
            <a:ext cx="184785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738188" y="3910013"/>
            <a:ext cx="9649072" cy="60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spcBef>
                <a:spcPct val="20000"/>
              </a:spcBef>
              <a:buFont typeface="+mj-lt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SzPct val="80000"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Спасибо за </a:t>
            </a:r>
            <a:r>
              <a:rPr lang="ru-RU" altLang="ru-RU" dirty="0" smtClean="0">
                <a:solidFill>
                  <a:srgbClr val="0070C0"/>
                </a:solidFill>
                <a:latin typeface="Times New Roman" pitchFamily="18" charset="0"/>
              </a:rPr>
              <a:t>внимание!</a:t>
            </a:r>
            <a:endParaRPr lang="ru-RU" altLang="ru-RU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9427</TotalTime>
  <Words>276</Words>
  <Application>Microsoft Office PowerPoint</Application>
  <PresentationFormat>Произвольный</PresentationFormat>
  <Paragraphs>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Администрирование страховых взносов             в 2017 году</vt:lpstr>
      <vt:lpstr>Прием расчетов по страховым взносам за расчетный период 2017 год </vt:lpstr>
      <vt:lpstr>Полнота представления расчетов по страховым взносам      за расчетный период 2017 год </vt:lpstr>
      <vt:lpstr>Поступления платежей по страховым взносам,  администрируемым ФНС России по итогам 2017 года</vt:lpstr>
      <vt:lpstr>База для исчисления страховых взносов на обязательное пенсионное страхование за 2017 год  составила 173 521,8 млн. руб.</vt:lpstr>
      <vt:lpstr>Исчислено страховых взносов за 2017 год                       ( в разрезе фондов)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2018-02-27T04:54:10Z</cp:lastPrinted>
  <dcterms:created xsi:type="dcterms:W3CDTF">2013-02-13T05:53:22Z</dcterms:created>
  <dcterms:modified xsi:type="dcterms:W3CDTF">2018-02-27T05:01:28Z</dcterms:modified>
</cp:coreProperties>
</file>